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53" r:id="rId3"/>
    <p:sldId id="476" r:id="rId4"/>
    <p:sldId id="600" r:id="rId5"/>
    <p:sldId id="603" r:id="rId6"/>
    <p:sldId id="613" r:id="rId7"/>
    <p:sldId id="645" r:id="rId8"/>
    <p:sldId id="616" r:id="rId9"/>
    <p:sldId id="617" r:id="rId10"/>
    <p:sldId id="655" r:id="rId11"/>
    <p:sldId id="624" r:id="rId12"/>
    <p:sldId id="625" r:id="rId13"/>
    <p:sldId id="626" r:id="rId14"/>
    <p:sldId id="627" r:id="rId15"/>
    <p:sldId id="631" r:id="rId16"/>
    <p:sldId id="716" r:id="rId17"/>
    <p:sldId id="641" r:id="rId18"/>
    <p:sldId id="592" r:id="rId19"/>
    <p:sldId id="642" r:id="rId20"/>
    <p:sldId id="479" r:id="rId21"/>
    <p:sldId id="660" r:id="rId22"/>
    <p:sldId id="669" r:id="rId23"/>
    <p:sldId id="670" r:id="rId24"/>
    <p:sldId id="671" r:id="rId25"/>
    <p:sldId id="678" r:id="rId26"/>
    <p:sldId id="679" r:id="rId27"/>
    <p:sldId id="680" r:id="rId28"/>
    <p:sldId id="681" r:id="rId29"/>
    <p:sldId id="682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693" r:id="rId38"/>
    <p:sldId id="696" r:id="rId39"/>
    <p:sldId id="697" r:id="rId40"/>
    <p:sldId id="703" r:id="rId41"/>
    <p:sldId id="704" r:id="rId42"/>
    <p:sldId id="705" r:id="rId43"/>
    <p:sldId id="706" r:id="rId44"/>
    <p:sldId id="707" r:id="rId45"/>
    <p:sldId id="708" r:id="rId46"/>
    <p:sldId id="709" r:id="rId47"/>
    <p:sldId id="710" r:id="rId48"/>
    <p:sldId id="712" r:id="rId49"/>
    <p:sldId id="713" r:id="rId50"/>
    <p:sldId id="714" r:id="rId51"/>
    <p:sldId id="7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7" autoAdjust="0"/>
    <p:restoredTop sz="95028" autoAdjust="0"/>
  </p:normalViewPr>
  <p:slideViewPr>
    <p:cSldViewPr snapToGrid="0">
      <p:cViewPr varScale="1">
        <p:scale>
          <a:sx n="116" d="100"/>
          <a:sy n="116" d="100"/>
        </p:scale>
        <p:origin x="19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0DC95-9DEC-440D-BB1F-C97B41D82B62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4A19-BF6F-4673-9387-A13B23E9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2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9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3C806-AF09-49FA-A892-21DF5336D02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3F1FE-0A32-4AEC-82DC-93A43DDA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8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ik@ccs.ne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bsg.npolar.no/en/dynamic/app/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C:/Program%20Files/TurningPoint/2003/Questions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us/app/nmea-gpsrecorder/id573152485?mt=8" TargetMode="External"/><Relationship Id="rId4" Type="http://schemas.openxmlformats.org/officeDocument/2006/relationships/hyperlink" Target="http://www.wahoofitness.com/" TargetMode="External"/><Relationship Id="rId5" Type="http://schemas.openxmlformats.org/officeDocument/2006/relationships/hyperlink" Target="http://www.gaiagps.com/" TargetMode="External"/><Relationship Id="rId6" Type="http://schemas.openxmlformats.org/officeDocument/2006/relationships/hyperlink" Target="http://gps.motionx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y.google.com/store/apps/details?id=com.mephisto.nmearecord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lclark.com/atlasofthehabitual/" TargetMode="External"/><Relationship Id="rId3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view/526096/how-your-location-data-is-being-used-to-predict-the-events-you-will-want-to-attend/" TargetMode="Externa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news/425553/gps-data-on-beijing-cabs-reveals-the-cause-of-traffic-jams/" TargetMode="External"/><Relationship Id="rId3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news/425271/a-driving-route-made-just-for-you/" TargetMode="External"/><Relationship Id="rId3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view/520116/twitter-datastream-used-to-predict-flu-outbreaks/" TargetMode="Externa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view/426309/the-emerging-art-of-algorithmic-music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news/428354/la-cops-embrace-crime-predicting-algorithm/" TargetMode="External"/><Relationship Id="rId3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view/525821/the-curious-nature-of-sharing-cascades-on-facebook/" TargetMode="External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news/418943/can-social-networks-be-generated-automatically/" TargetMode="External"/><Relationship Id="rId3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nologyreview.com/view/525911/the-evolution-of-automated-breaking-news-stories/" TargetMode="Externa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yti.ms/1jlxOTf" TargetMode="Externa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ntland.com/the-triangle/true-value-breaking-down-kevin-durants-past-present-and-future/" TargetMode="Externa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aronparecki.com/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lclark.com/atlasofthehabitual/" TargetMode="Externa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ulia.com/local" TargetMode="Externa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310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How 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1544"/>
            <a:ext cx="9144000" cy="2665758"/>
          </a:xfrm>
        </p:spPr>
        <p:txBody>
          <a:bodyPr>
            <a:noAutofit/>
          </a:bodyPr>
          <a:lstStyle/>
          <a:p>
            <a:r>
              <a:rPr lang="en-US" sz="3200" dirty="0" smtClean="0">
                <a:ea typeface="ＭＳ Ｐゴシック" panose="020B0600070205080204" pitchFamily="34" charset="-128"/>
              </a:rPr>
              <a:t>Nik Bear Brown</a:t>
            </a:r>
          </a:p>
          <a:p>
            <a:r>
              <a:rPr lang="en-US" sz="3200" dirty="0" smtClean="0">
                <a:hlinkClick r:id="rId2"/>
              </a:rPr>
              <a:t>nik@ccs.neu.edu</a:t>
            </a:r>
            <a:endParaRPr lang="en-US" sz="32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8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10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154" y="6299668"/>
            <a:ext cx="10445646" cy="58883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+mj-lt"/>
              </a:rPr>
              <a:t>State of the Polar Bear (2012) by Periscopic, </a:t>
            </a:r>
            <a:r>
              <a:rPr lang="en-US" dirty="0">
                <a:latin typeface="+mj-lt"/>
                <a:hlinkClick r:id="rId2"/>
              </a:rPr>
              <a:t>http://pbsg.npolar.no/en/dynamic/app</a:t>
            </a:r>
            <a:r>
              <a:rPr lang="en-US" dirty="0" smtClean="0">
                <a:latin typeface="+mj-lt"/>
                <a:hlinkClick r:id="rId2"/>
              </a:rPr>
              <a:t>/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21" y="434792"/>
            <a:ext cx="9364492" cy="55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11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449" y="6061933"/>
            <a:ext cx="10445646" cy="58883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From New York Times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791" y="645585"/>
            <a:ext cx="7440063" cy="5363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80" y="537413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6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99" y="0"/>
            <a:ext cx="4848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209550"/>
            <a:ext cx="60769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58" y="0"/>
            <a:ext cx="529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76" y="390746"/>
            <a:ext cx="7856095" cy="52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Past Projects </a:t>
            </a:r>
            <a:endParaRPr lang="en-US" sz="4000" dirty="0">
              <a:solidFill>
                <a:srgbClr val="CD0000"/>
              </a:solidFill>
            </a:endParaRPr>
          </a:p>
        </p:txBody>
      </p:sp>
      <p:pic>
        <p:nvPicPr>
          <p:cNvPr id="5" name="image00.jpg" descr="http://assets3.thrillist.com/v1/image/1231086/size/tl-horizontal_main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92826" y="1191584"/>
            <a:ext cx="8421329" cy="52977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68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17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367" y="32067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CD0000"/>
                </a:solidFill>
              </a:rPr>
              <a:t>What you will do?</a:t>
            </a:r>
            <a:endParaRPr lang="en-US" dirty="0">
              <a:solidFill>
                <a:srgbClr val="CD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50870"/>
            <a:ext cx="10515600" cy="49054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Choose Topic 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Find tweak algorithm 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Write </a:t>
            </a:r>
            <a:r>
              <a:rPr lang="en-US" dirty="0" err="1" smtClean="0">
                <a:latin typeface="+mj-lt"/>
              </a:rPr>
              <a:t>pseduocode</a:t>
            </a:r>
            <a:r>
              <a:rPr lang="en-US" dirty="0" smtClean="0">
                <a:latin typeface="+mj-lt"/>
              </a:rPr>
              <a:t> for </a:t>
            </a:r>
            <a:r>
              <a:rPr lang="en-US" dirty="0">
                <a:latin typeface="+mj-lt"/>
              </a:rPr>
              <a:t>algorithm </a:t>
            </a:r>
            <a:endParaRPr lang="en-US" dirty="0" smtClean="0">
              <a:latin typeface="+mj-lt"/>
            </a:endParaRP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Analyze </a:t>
            </a:r>
            <a:r>
              <a:rPr lang="en-US" dirty="0">
                <a:latin typeface="+mj-lt"/>
              </a:rPr>
              <a:t>algorithm </a:t>
            </a:r>
            <a:r>
              <a:rPr lang="en-US" dirty="0" smtClean="0">
                <a:latin typeface="+mj-lt"/>
              </a:rPr>
              <a:t>(will discuss on Monday)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Find data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Empirically </a:t>
            </a:r>
            <a:r>
              <a:rPr lang="en-US" dirty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nalyze </a:t>
            </a:r>
            <a:r>
              <a:rPr lang="en-US" dirty="0">
                <a:latin typeface="+mj-lt"/>
              </a:rPr>
              <a:t>algorithm </a:t>
            </a:r>
            <a:r>
              <a:rPr lang="en-US" dirty="0" smtClean="0">
                <a:latin typeface="+mj-lt"/>
              </a:rPr>
              <a:t>will real world data (will </a:t>
            </a:r>
            <a:r>
              <a:rPr lang="en-US" dirty="0">
                <a:latin typeface="+mj-lt"/>
              </a:rPr>
              <a:t>discuss on Monday</a:t>
            </a:r>
            <a:r>
              <a:rPr lang="en-US" dirty="0" smtClean="0">
                <a:latin typeface="+mj-lt"/>
              </a:rPr>
              <a:t>)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Write paper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693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18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367" y="3206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D0000"/>
                </a:solidFill>
              </a:rPr>
              <a:t>Suggested </a:t>
            </a:r>
            <a:r>
              <a:rPr lang="en-US" dirty="0" smtClean="0">
                <a:solidFill>
                  <a:srgbClr val="CD0000"/>
                </a:solidFill>
              </a:rPr>
              <a:t>Organization </a:t>
            </a:r>
            <a:r>
              <a:rPr lang="en-US" dirty="0">
                <a:solidFill>
                  <a:srgbClr val="CD0000"/>
                </a:solidFill>
              </a:rPr>
              <a:t>of a </a:t>
            </a:r>
            <a:r>
              <a:rPr lang="en-US" dirty="0" smtClean="0">
                <a:solidFill>
                  <a:srgbClr val="CD0000"/>
                </a:solidFill>
              </a:rPr>
              <a:t>Research </a:t>
            </a:r>
            <a:r>
              <a:rPr lang="en-US" dirty="0">
                <a:solidFill>
                  <a:srgbClr val="CD0000"/>
                </a:solidFill>
              </a:rPr>
              <a:t>P</a:t>
            </a:r>
            <a:r>
              <a:rPr lang="en-US" dirty="0" smtClean="0">
                <a:solidFill>
                  <a:srgbClr val="CD0000"/>
                </a:solidFill>
              </a:rPr>
              <a:t>aper</a:t>
            </a:r>
            <a:endParaRPr lang="en-US" dirty="0">
              <a:solidFill>
                <a:srgbClr val="CD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Abstract/Thesis</a:t>
            </a:r>
          </a:p>
          <a:p>
            <a:r>
              <a:rPr lang="en-US" dirty="0">
                <a:latin typeface="+mj-lt"/>
              </a:rPr>
              <a:t>Introduction: </a:t>
            </a:r>
            <a:endParaRPr lang="en-US" dirty="0" smtClean="0">
              <a:latin typeface="+mj-l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latin typeface="+mj-lt"/>
              </a:rPr>
              <a:t>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latin typeface="+mj-lt"/>
              </a:rPr>
              <a:t>Background</a:t>
            </a:r>
            <a:endParaRPr lang="en-US" dirty="0">
              <a:latin typeface="+mj-lt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latin typeface="+mj-lt"/>
              </a:rPr>
              <a:t>My algorithm</a:t>
            </a:r>
          </a:p>
          <a:p>
            <a:r>
              <a:rPr lang="en-US" dirty="0" smtClean="0">
                <a:latin typeface="+mj-lt"/>
              </a:rPr>
              <a:t>Methods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Results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Discussion</a:t>
            </a:r>
          </a:p>
          <a:p>
            <a:r>
              <a:rPr lang="en-US" dirty="0" smtClean="0">
                <a:latin typeface="+mj-lt"/>
              </a:rPr>
              <a:t>References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19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367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CD0000"/>
                </a:solidFill>
              </a:rPr>
              <a:t>Data Sources</a:t>
            </a:r>
            <a:endParaRPr lang="en-US" dirty="0">
              <a:solidFill>
                <a:srgbClr val="CD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269" y="1143001"/>
            <a:ext cx="10515600" cy="5395912"/>
          </a:xfrm>
        </p:spPr>
        <p:txBody>
          <a:bodyPr>
            <a:normAutofit fontScale="40000" lnSpcReduction="20000"/>
          </a:bodyPr>
          <a:lstStyle/>
          <a:p>
            <a:r>
              <a:rPr lang="en-US" sz="3500" dirty="0"/>
              <a:t>Data and Story Library (DASL) (http://lib.stat.cmu.edu/DASL/)—An online library of data files and stories that illustrate the use of basic statistics methods, from Carnegie Mellon</a:t>
            </a:r>
            <a:br>
              <a:rPr lang="en-US" sz="3500" dirty="0"/>
            </a:br>
            <a:r>
              <a:rPr lang="en-US" sz="3500" dirty="0"/>
              <a:t>Berkeley Data Lab (http://sunsite3.berkeley.edu/wikis/</a:t>
            </a:r>
            <a:r>
              <a:rPr lang="en-US" sz="3500" dirty="0" err="1"/>
              <a:t>datalab</a:t>
            </a:r>
            <a:r>
              <a:rPr lang="en-US" sz="3500" dirty="0"/>
              <a:t>/)—Part of the University of California, Berkeley library system</a:t>
            </a:r>
            <a:br>
              <a:rPr lang="en-US" sz="3500" dirty="0"/>
            </a:br>
            <a:r>
              <a:rPr lang="en-US" sz="3500" dirty="0"/>
              <a:t>UCLA Statistics Data Sets (www.stat.ucla.edu/data/)—Some of the data that the UCLA Department of Statistics uses in their labs and assignments</a:t>
            </a:r>
            <a:br>
              <a:rPr lang="en-US" sz="3500" dirty="0"/>
            </a:br>
            <a:r>
              <a:rPr lang="en-US" sz="3500" dirty="0"/>
              <a:t>Freebase (www.freebase.com)—A community effort that mostly provides data on people, places, and things. It’s like Wikipedia for data but more structured. Download data dumps or use it as a backend for your application.</a:t>
            </a:r>
            <a:br>
              <a:rPr lang="en-US" sz="3500" dirty="0"/>
            </a:br>
            <a:r>
              <a:rPr lang="en-US" sz="3500" dirty="0" err="1"/>
              <a:t>Infochimps</a:t>
            </a:r>
            <a:r>
              <a:rPr lang="en-US" sz="3500" dirty="0"/>
              <a:t> (http://infochimps.org)—A data marketplace with free and for-sale datasets. You can also access some datasets via their API.</a:t>
            </a:r>
            <a:br>
              <a:rPr lang="en-US" sz="3500" dirty="0"/>
            </a:br>
            <a:r>
              <a:rPr lang="en-US" sz="3500" dirty="0" err="1"/>
              <a:t>Numbrary</a:t>
            </a:r>
            <a:r>
              <a:rPr lang="en-US" sz="3500" dirty="0"/>
              <a:t> (http://numbrary.com)—Serves as a catalog for (mostly government) data on the web.</a:t>
            </a:r>
            <a:br>
              <a:rPr lang="en-US" sz="3500" dirty="0"/>
            </a:br>
            <a:r>
              <a:rPr lang="en-US" sz="3500" dirty="0" err="1"/>
              <a:t>AggData</a:t>
            </a:r>
            <a:r>
              <a:rPr lang="en-US" sz="3500" dirty="0"/>
              <a:t> (http://aggdata.com)—Another repository of for-sale datasets, mostly focused on comprehensive lists of retail locations.</a:t>
            </a:r>
            <a:br>
              <a:rPr lang="en-US" sz="3500" dirty="0"/>
            </a:br>
            <a:r>
              <a:rPr lang="en-US" sz="3500" dirty="0"/>
              <a:t>Amazon Public Data Sets (http://aws.amazon.com/</a:t>
            </a:r>
            <a:r>
              <a:rPr lang="en-US" sz="3500" dirty="0" err="1"/>
              <a:t>publicdatasets</a:t>
            </a:r>
            <a:r>
              <a:rPr lang="en-US" sz="3500" dirty="0"/>
              <a:t>)—There’s not a lot of growth here, but it does host some large scientific datasets.</a:t>
            </a:r>
            <a:br>
              <a:rPr lang="en-US" sz="3500" dirty="0"/>
            </a:br>
            <a:r>
              <a:rPr lang="en-US" sz="3500" dirty="0"/>
              <a:t>Wikipedia (http://wikipedia.org)—A lot of smaller datasets in the form of HTML tables on this community-run encyclopedia.</a:t>
            </a:r>
            <a:br>
              <a:rPr lang="en-US" sz="3500" dirty="0"/>
            </a:br>
            <a:r>
              <a:rPr lang="en-US" sz="3500" dirty="0"/>
              <a:t>TIGER (www.census.gov/geo/www/tiger/)—From the Census Bureau, probably the most extensive detailed data about roads, railroads, rivers, and ZIP codes you can find</a:t>
            </a:r>
            <a:br>
              <a:rPr lang="en-US" sz="3500" dirty="0"/>
            </a:br>
            <a:r>
              <a:rPr lang="en-US" sz="3500" dirty="0" err="1"/>
              <a:t>OpenStreetMap</a:t>
            </a:r>
            <a:r>
              <a:rPr lang="en-US" sz="3500" dirty="0"/>
              <a:t> (www.openstreetmap.org/)—One of the best examples of data and community effort</a:t>
            </a:r>
            <a:br>
              <a:rPr lang="en-US" sz="3500" dirty="0"/>
            </a:br>
            <a:r>
              <a:rPr lang="en-US" sz="3500" dirty="0" err="1"/>
              <a:t>Geocommons</a:t>
            </a:r>
            <a:r>
              <a:rPr lang="en-US" sz="3500" dirty="0"/>
              <a:t> (www.geocommons.com/)—Both data and a mapmaker</a:t>
            </a:r>
            <a:br>
              <a:rPr lang="en-US" sz="3500" dirty="0"/>
            </a:br>
            <a:r>
              <a:rPr lang="en-US" sz="3500" dirty="0"/>
              <a:t>Flickr </a:t>
            </a:r>
            <a:r>
              <a:rPr lang="en-US" sz="3500" dirty="0" err="1"/>
              <a:t>Shapefiles</a:t>
            </a:r>
            <a:r>
              <a:rPr lang="en-US" sz="3500" dirty="0"/>
              <a:t> (www.flickr.com/services/</a:t>
            </a:r>
            <a:r>
              <a:rPr lang="en-US" sz="3500" dirty="0" err="1"/>
              <a:t>api</a:t>
            </a:r>
            <a:r>
              <a:rPr lang="en-US" sz="3500" dirty="0"/>
              <a:t>/)—Geographic boundaries as defined by Flickr users</a:t>
            </a:r>
            <a:br>
              <a:rPr lang="en-US" sz="3500" dirty="0"/>
            </a:br>
            <a:r>
              <a:rPr lang="en-US" sz="3500" dirty="0"/>
              <a:t>Basketball Reference (www.basketball-reference.com/)—Provides data as specific as play-by-play for NBA games.</a:t>
            </a:r>
            <a:br>
              <a:rPr lang="en-US" sz="3500" dirty="0"/>
            </a:br>
            <a:r>
              <a:rPr lang="en-US" sz="3500" dirty="0"/>
              <a:t>Baseball </a:t>
            </a:r>
            <a:r>
              <a:rPr lang="en-US" sz="3500" dirty="0" err="1"/>
              <a:t>DataBank</a:t>
            </a:r>
            <a:r>
              <a:rPr lang="en-US" sz="3500" dirty="0"/>
              <a:t> (http://baseball-databank.org/)—Super basic site where you can download full datasets.</a:t>
            </a:r>
            <a:br>
              <a:rPr lang="en-US" sz="3500" dirty="0"/>
            </a:br>
            <a:r>
              <a:rPr lang="en-US" sz="3500" dirty="0" err="1"/>
              <a:t>databaseFootball</a:t>
            </a:r>
            <a:r>
              <a:rPr lang="en-US" sz="3500" dirty="0"/>
              <a:t> (www.databasefootball.com/)—Browse data for NFL games by team, player, and season.</a:t>
            </a:r>
            <a:br>
              <a:rPr lang="en-US" sz="3500" dirty="0"/>
            </a:br>
            <a:r>
              <a:rPr lang="en-US" sz="3500" dirty="0"/>
              <a:t>Global Health Facts (www.globalhealthfacts.org/)—Health-related data about countries in the world.</a:t>
            </a:r>
            <a:br>
              <a:rPr lang="en-US" sz="3500" dirty="0"/>
            </a:br>
            <a:r>
              <a:rPr lang="en-US" sz="3500" dirty="0" err="1"/>
              <a:t>UNdata</a:t>
            </a:r>
            <a:r>
              <a:rPr lang="en-US" sz="3500" dirty="0"/>
              <a:t> (http://data.un.org/)—Aggregator of world data from a variety of sources</a:t>
            </a:r>
            <a:br>
              <a:rPr lang="en-US" sz="3500" dirty="0"/>
            </a:br>
            <a:r>
              <a:rPr lang="en-US" sz="3500" dirty="0"/>
              <a:t>World Health Organization (www.who.int/research/en/)—Again, a variety of health-related datasets such as mortality and life expectancy</a:t>
            </a:r>
            <a:br>
              <a:rPr lang="en-US" sz="3500" dirty="0"/>
            </a:br>
            <a:r>
              <a:rPr lang="en-US" sz="3500" dirty="0"/>
              <a:t>OECD Statistics (http://stats.oecd.org/)—Major source for economic indicators</a:t>
            </a:r>
            <a:br>
              <a:rPr lang="en-US" sz="3500" dirty="0"/>
            </a:br>
            <a:r>
              <a:rPr lang="en-US" sz="3500" dirty="0"/>
              <a:t>World Bank (http://data.worldbank.org/)—Data for hundreds of indicators and developer-friendly</a:t>
            </a:r>
            <a:br>
              <a:rPr lang="en-US" sz="3500" dirty="0"/>
            </a:br>
            <a:r>
              <a:rPr lang="en-US" sz="3500" dirty="0"/>
              <a:t>Data.gov (http://data.gov/)—Catalog for data supplied by government organizations. Still relatively new, but has a lot of sources.</a:t>
            </a:r>
            <a:br>
              <a:rPr lang="en-US" sz="3500" dirty="0"/>
            </a:br>
            <a:r>
              <a:rPr lang="en-US" sz="3500" dirty="0"/>
              <a:t>Data.gov.uk (http://data.gov.uk/)—The Data.gov equivalent for the United Kingdom.</a:t>
            </a:r>
            <a:br>
              <a:rPr lang="en-US" sz="3500" dirty="0"/>
            </a:br>
            <a:r>
              <a:rPr lang="en-US" sz="3500" dirty="0" err="1"/>
              <a:t>DataSF</a:t>
            </a:r>
            <a:r>
              <a:rPr lang="en-US" sz="3500" dirty="0"/>
              <a:t> (http://datasf.org/)—Data specific to San Francisco.</a:t>
            </a:r>
            <a:br>
              <a:rPr lang="en-US" sz="3500" dirty="0"/>
            </a:br>
            <a:r>
              <a:rPr lang="en-US" sz="3500" dirty="0"/>
              <a:t>NYC </a:t>
            </a:r>
            <a:r>
              <a:rPr lang="en-US" sz="3500" dirty="0" err="1"/>
              <a:t>DataMine</a:t>
            </a:r>
            <a:r>
              <a:rPr lang="en-US" sz="3500" dirty="0"/>
              <a:t> (http://nyc.gov/data/)—Just like the above, but for New York.</a:t>
            </a:r>
            <a:br>
              <a:rPr lang="en-US" sz="3500" dirty="0"/>
            </a:br>
            <a:r>
              <a:rPr lang="en-US" sz="3500" dirty="0"/>
              <a:t>Follow the Money (www.followthemoney.org/)—Big set of tools and datasets to investigate money in state politics.</a:t>
            </a:r>
            <a:br>
              <a:rPr lang="en-US" sz="3500" dirty="0"/>
            </a:br>
            <a:r>
              <a:rPr lang="en-US" sz="3500" dirty="0" err="1"/>
              <a:t>OpenSecrets</a:t>
            </a:r>
            <a:r>
              <a:rPr lang="en-US" sz="3500" dirty="0"/>
              <a:t> (www.opensecrets.org/)—Also provides details on government spending and lobbying.</a:t>
            </a:r>
          </a:p>
          <a:p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94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57" y="-599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Topics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135" y="1012668"/>
            <a:ext cx="10515600" cy="4971010"/>
          </a:xfrm>
        </p:spPr>
        <p:txBody>
          <a:bodyPr>
            <a:noAutofit/>
          </a:bodyPr>
          <a:lstStyle/>
          <a:p>
            <a:pPr>
              <a:lnSpc>
                <a:spcPct val="155000"/>
              </a:lnSpc>
            </a:pPr>
            <a:r>
              <a:rPr lang="en-US" sz="2400" dirty="0" smtClean="0"/>
              <a:t>Picking a research topic</a:t>
            </a:r>
          </a:p>
          <a:p>
            <a:pPr>
              <a:lnSpc>
                <a:spcPct val="155000"/>
              </a:lnSpc>
            </a:pPr>
            <a:r>
              <a:rPr lang="en-US" sz="2400" dirty="0" smtClean="0"/>
              <a:t>Research</a:t>
            </a:r>
            <a:r>
              <a:rPr lang="en-US" sz="2400" dirty="0" smtClean="0"/>
              <a:t> </a:t>
            </a:r>
            <a:r>
              <a:rPr lang="en-US" sz="2400" dirty="0" smtClean="0"/>
              <a:t>everywhere!</a:t>
            </a:r>
          </a:p>
          <a:p>
            <a:pPr>
              <a:lnSpc>
                <a:spcPct val="155000"/>
              </a:lnSpc>
            </a:pPr>
            <a:r>
              <a:rPr lang="en-US" sz="2400" dirty="0" smtClean="0"/>
              <a:t>Analyzing </a:t>
            </a:r>
            <a:r>
              <a:rPr lang="en-US" sz="2400" dirty="0"/>
              <a:t>algorithms</a:t>
            </a:r>
            <a:endParaRPr lang="en-US" sz="2400" dirty="0" smtClean="0"/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400" dirty="0" smtClean="0"/>
              <a:t>Finding a algorithm for you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400" dirty="0" smtClean="0"/>
              <a:t>Playing with algorithms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400" dirty="0" smtClean="0"/>
              <a:t>Analyzing algorithms</a:t>
            </a:r>
          </a:p>
          <a:p>
            <a:pPr>
              <a:lnSpc>
                <a:spcPct val="155000"/>
              </a:lnSpc>
            </a:pPr>
            <a:r>
              <a:rPr lang="en-US" sz="2400" dirty="0"/>
              <a:t>How to write a research paper</a:t>
            </a:r>
            <a:r>
              <a:rPr lang="en-US" sz="2400" dirty="0" smtClean="0"/>
              <a:t>?</a:t>
            </a:r>
          </a:p>
          <a:p>
            <a:pPr>
              <a:lnSpc>
                <a:spcPct val="155000"/>
              </a:lnSpc>
            </a:pPr>
            <a:r>
              <a:rPr lang="en-US" sz="2400" dirty="0"/>
              <a:t>Noisy real-world data</a:t>
            </a:r>
          </a:p>
          <a:p>
            <a:pPr marL="0" indent="0">
              <a:lnSpc>
                <a:spcPct val="155000"/>
              </a:lnSpc>
              <a:buNone/>
            </a:pPr>
            <a:endParaRPr lang="en-US" dirty="0"/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0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Keep Track of </a:t>
            </a:r>
            <a:r>
              <a:rPr lang="en-US" sz="4000" dirty="0">
                <a:solidFill>
                  <a:srgbClr val="CD0000"/>
                </a:solidFill>
              </a:rPr>
              <a:t>your </a:t>
            </a:r>
            <a:r>
              <a:rPr lang="en-US" sz="4000" dirty="0" smtClean="0">
                <a:solidFill>
                  <a:srgbClr val="CD0000"/>
                </a:solidFill>
              </a:rPr>
              <a:t>Sources</a:t>
            </a:r>
            <a:r>
              <a:rPr lang="en-US" sz="4000" dirty="0">
                <a:solidFill>
                  <a:srgbClr val="CD0000"/>
                </a:solidFill>
              </a:rPr>
              <a:t>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You can use EndNote or other citation software</a:t>
            </a:r>
          </a:p>
          <a:p>
            <a:r>
              <a:rPr lang="en-US" sz="3600" dirty="0" smtClean="0">
                <a:latin typeface="+mj-lt"/>
              </a:rPr>
              <a:t>Use </a:t>
            </a:r>
            <a:r>
              <a:rPr lang="en-US" sz="3600" dirty="0">
                <a:latin typeface="+mj-lt"/>
              </a:rPr>
              <a:t>your own words when possible; avoid excessive use of long quotations</a:t>
            </a:r>
          </a:p>
        </p:txBody>
      </p:sp>
      <p:sp>
        <p:nvSpPr>
          <p:cNvPr id="7172" name="FlagCount" hidden="1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9779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b="1">
                <a:latin typeface="Tahoma" panose="020B060403050404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511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2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18" y="12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Find a Topic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415"/>
            <a:ext cx="10335718" cy="415990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Topic:  What information can be predicted about me from carrying around a </a:t>
            </a:r>
            <a:r>
              <a:rPr lang="en-US" dirty="0" err="1" smtClean="0">
                <a:latin typeface="+mj-lt"/>
              </a:rPr>
              <a:t>cel</a:t>
            </a:r>
            <a:r>
              <a:rPr lang="en-US" dirty="0" smtClean="0">
                <a:latin typeface="+mj-lt"/>
              </a:rPr>
              <a:t> phone?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Find a group a 1-2 other people who are interested in GPS algorithms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Can the group be bigger than 3?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5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18" y="12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Topic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161" y="1191584"/>
            <a:ext cx="9145249" cy="75713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Topic: Creating a GPS trace algorithm from NMEA logs.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28" y="2407092"/>
            <a:ext cx="3952905" cy="3319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99" y="2316225"/>
            <a:ext cx="4565801" cy="3652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77" y="2407092"/>
            <a:ext cx="3818667" cy="34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18" y="12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Algorithm Idea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161" y="1191584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Use NMEA logs to create a directed graph of latitude, longitude and timestamp  data. Each node connects to the next node in time.</a:t>
            </a:r>
            <a:endParaRPr lang="en-US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Should it be bi-directional?  How would that effect performance?</a:t>
            </a:r>
            <a:endParaRPr lang="en-US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How quickly could one find a particular NMEA data point?</a:t>
            </a:r>
          </a:p>
        </p:txBody>
      </p:sp>
    </p:spTree>
    <p:extLst>
      <p:ext uri="{BB962C8B-B14F-4D97-AF65-F5344CB8AC3E}">
        <p14:creationId xmlns:p14="http://schemas.microsoft.com/office/powerpoint/2010/main" val="6733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18" y="12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Getting NMEA/GPS data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161" y="1191584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There are many apps that will create GPS logs on your phone.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2000" dirty="0">
                <a:latin typeface="+mj-lt"/>
              </a:rPr>
              <a:t>NMEA </a:t>
            </a:r>
            <a:r>
              <a:rPr lang="en-US" sz="2000" dirty="0" smtClean="0">
                <a:latin typeface="+mj-lt"/>
              </a:rPr>
              <a:t>Recorder </a:t>
            </a:r>
            <a:r>
              <a:rPr lang="en-US" sz="2000" dirty="0" smtClean="0">
                <a:latin typeface="+mj-lt"/>
                <a:hlinkClick r:id="rId2"/>
              </a:rPr>
              <a:t>https</a:t>
            </a:r>
            <a:r>
              <a:rPr lang="en-US" sz="2000" dirty="0">
                <a:latin typeface="+mj-lt"/>
                <a:hlinkClick r:id="rId2"/>
              </a:rPr>
              <a:t>://</a:t>
            </a:r>
            <a:r>
              <a:rPr lang="en-US" sz="2000" dirty="0" smtClean="0">
                <a:latin typeface="+mj-lt"/>
                <a:hlinkClick r:id="rId2"/>
              </a:rPr>
              <a:t>play.google.com/store/apps/details?id=com.mephisto.nmearecorder</a:t>
            </a:r>
            <a:endParaRPr lang="en-US" sz="20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2000" dirty="0" smtClean="0">
                <a:latin typeface="+mj-lt"/>
              </a:rPr>
              <a:t>NMEA </a:t>
            </a:r>
            <a:r>
              <a:rPr lang="en-US" sz="2000" dirty="0" err="1">
                <a:latin typeface="+mj-lt"/>
              </a:rPr>
              <a:t>gpsRecorder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hlinkClick r:id="rId3"/>
              </a:rPr>
              <a:t>https://</a:t>
            </a:r>
            <a:r>
              <a:rPr lang="en-US" sz="2000" dirty="0" smtClean="0">
                <a:latin typeface="+mj-lt"/>
                <a:hlinkClick r:id="rId3"/>
              </a:rPr>
              <a:t>itunes.apple.com/us/app/nmea-gpsrecorder/id573152485?mt=8</a:t>
            </a:r>
            <a:endParaRPr lang="en-US" sz="20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2000" dirty="0" smtClean="0">
                <a:latin typeface="+mj-lt"/>
              </a:rPr>
              <a:t>Wahoo </a:t>
            </a:r>
            <a:r>
              <a:rPr lang="en-US" sz="2000" dirty="0">
                <a:latin typeface="+mj-lt"/>
              </a:rPr>
              <a:t>Fitness app </a:t>
            </a:r>
            <a:r>
              <a:rPr lang="en-US" sz="2000" dirty="0">
                <a:latin typeface="+mj-lt"/>
                <a:hlinkClick r:id="rId4"/>
              </a:rPr>
              <a:t>http://</a:t>
            </a:r>
            <a:r>
              <a:rPr lang="en-US" sz="2000" dirty="0" smtClean="0">
                <a:latin typeface="+mj-lt"/>
                <a:hlinkClick r:id="rId4"/>
              </a:rPr>
              <a:t>www.wahoofitness.com/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Log </a:t>
            </a:r>
            <a:r>
              <a:rPr lang="en-US" sz="2000" dirty="0">
                <a:latin typeface="+mj-lt"/>
              </a:rPr>
              <a:t>format: Garmin Training Center XML (TCX) or GPX XML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2000" dirty="0" smtClean="0">
                <a:latin typeface="+mj-lt"/>
              </a:rPr>
              <a:t>Gaia </a:t>
            </a:r>
            <a:r>
              <a:rPr lang="en-US" sz="2000" dirty="0">
                <a:latin typeface="+mj-lt"/>
              </a:rPr>
              <a:t>GPS app </a:t>
            </a:r>
            <a:r>
              <a:rPr lang="en-US" sz="2000" dirty="0">
                <a:latin typeface="+mj-lt"/>
                <a:hlinkClick r:id="rId5"/>
              </a:rPr>
              <a:t>http://</a:t>
            </a:r>
            <a:r>
              <a:rPr lang="en-US" sz="2000" dirty="0" smtClean="0">
                <a:latin typeface="+mj-lt"/>
                <a:hlinkClick r:id="rId5"/>
              </a:rPr>
              <a:t>www.gaiagps.com/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Log </a:t>
            </a:r>
            <a:r>
              <a:rPr lang="en-US" sz="2000" dirty="0">
                <a:latin typeface="+mj-lt"/>
              </a:rPr>
              <a:t>format: GPX </a:t>
            </a:r>
            <a:r>
              <a:rPr lang="en-US" sz="2000" dirty="0" smtClean="0">
                <a:latin typeface="+mj-lt"/>
              </a:rPr>
              <a:t>XML</a:t>
            </a:r>
            <a:endParaRPr lang="en-US" sz="2000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2000" dirty="0" err="1">
                <a:latin typeface="+mj-lt"/>
              </a:rPr>
              <a:t>MotionX</a:t>
            </a:r>
            <a:r>
              <a:rPr lang="en-US" sz="2000" dirty="0">
                <a:latin typeface="+mj-lt"/>
              </a:rPr>
              <a:t>-GPS app </a:t>
            </a:r>
            <a:r>
              <a:rPr lang="en-US" sz="2000" dirty="0">
                <a:latin typeface="+mj-lt"/>
                <a:hlinkClick r:id="rId6"/>
              </a:rPr>
              <a:t>http://</a:t>
            </a:r>
            <a:r>
              <a:rPr lang="en-US" sz="2000" dirty="0" smtClean="0">
                <a:latin typeface="+mj-lt"/>
                <a:hlinkClick r:id="rId6"/>
              </a:rPr>
              <a:t>gps.motionx.com/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Log </a:t>
            </a:r>
            <a:r>
              <a:rPr lang="en-US" sz="2000" dirty="0">
                <a:latin typeface="+mj-lt"/>
              </a:rPr>
              <a:t>format: GPX XML</a:t>
            </a:r>
          </a:p>
        </p:txBody>
      </p:sp>
    </p:spTree>
    <p:extLst>
      <p:ext uri="{BB962C8B-B14F-4D97-AF65-F5344CB8AC3E}">
        <p14:creationId xmlns:p14="http://schemas.microsoft.com/office/powerpoint/2010/main" val="42933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>
                <a:solidFill>
                  <a:srgbClr val="CD0000"/>
                </a:solidFill>
              </a:rPr>
              <a:t>Three </a:t>
            </a:r>
            <a:r>
              <a:rPr lang="en-US" altLang="en-US" sz="4000" dirty="0">
                <a:solidFill>
                  <a:srgbClr val="CD0000"/>
                </a:solidFill>
              </a:rPr>
              <a:t>Main Parts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+mj-lt"/>
              </a:rPr>
              <a:t>A Thesis Statement generally consists of </a:t>
            </a:r>
            <a:r>
              <a:rPr lang="en-US" altLang="en-US" dirty="0" smtClean="0">
                <a:latin typeface="+mj-lt"/>
              </a:rPr>
              <a:t>three </a:t>
            </a:r>
            <a:r>
              <a:rPr lang="en-US" altLang="en-US" dirty="0">
                <a:latin typeface="+mj-lt"/>
              </a:rPr>
              <a:t>main parts</a:t>
            </a:r>
          </a:p>
          <a:p>
            <a:pPr lvl="1"/>
            <a:r>
              <a:rPr lang="en-US" altLang="en-US" sz="2800" dirty="0">
                <a:latin typeface="+mj-lt"/>
              </a:rPr>
              <a:t>Your topic, and then the analysis, explanation, or assertion, that you’re making about the topic</a:t>
            </a:r>
            <a:r>
              <a:rPr lang="en-US" altLang="en-US" sz="2800" dirty="0" smtClean="0">
                <a:latin typeface="+mj-lt"/>
              </a:rPr>
              <a:t>.</a:t>
            </a:r>
          </a:p>
          <a:p>
            <a:pPr lvl="1"/>
            <a:r>
              <a:rPr lang="en-US" altLang="en-US" sz="2800" dirty="0" smtClean="0">
                <a:latin typeface="+mj-lt"/>
              </a:rPr>
              <a:t>Based on evidence.</a:t>
            </a:r>
          </a:p>
          <a:p>
            <a:pPr lvl="1"/>
            <a:endParaRPr lang="en-US" altLang="en-US" sz="2800" dirty="0">
              <a:latin typeface="+mj-lt"/>
            </a:endParaRPr>
          </a:p>
          <a:p>
            <a:pPr marL="857250" indent="-857250">
              <a:buFont typeface="+mj-lt"/>
              <a:buAutoNum type="romanLcPeriod"/>
            </a:pPr>
            <a:r>
              <a:rPr lang="en-US" altLang="en-US" dirty="0" smtClean="0">
                <a:latin typeface="+mj-lt"/>
              </a:rPr>
              <a:t>Topic/Assertion</a:t>
            </a:r>
          </a:p>
          <a:p>
            <a:pPr marL="857250" indent="-857250">
              <a:buFont typeface="+mj-lt"/>
              <a:buAutoNum type="romanLcPeriod"/>
            </a:pPr>
            <a:r>
              <a:rPr lang="en-US" altLang="en-US" dirty="0" smtClean="0">
                <a:latin typeface="+mj-lt"/>
              </a:rPr>
              <a:t>Analysis </a:t>
            </a:r>
            <a:r>
              <a:rPr lang="en-US" altLang="en-US" dirty="0">
                <a:latin typeface="+mj-lt"/>
              </a:rPr>
              <a:t> </a:t>
            </a:r>
          </a:p>
          <a:p>
            <a:pPr marL="857250" indent="-857250">
              <a:buFont typeface="+mj-lt"/>
              <a:buAutoNum type="romanLcPeriod"/>
            </a:pPr>
            <a:r>
              <a:rPr lang="en-US" altLang="en-US" dirty="0">
                <a:latin typeface="+mj-lt"/>
              </a:rPr>
              <a:t>Points of </a:t>
            </a:r>
            <a:r>
              <a:rPr lang="en-US" altLang="en-US" dirty="0" smtClean="0">
                <a:latin typeface="+mj-lt"/>
              </a:rPr>
              <a:t>Support/Evidence</a:t>
            </a:r>
            <a:endParaRPr lang="en-US" altLang="en-US" dirty="0">
              <a:latin typeface="+mj-lt"/>
            </a:endParaRPr>
          </a:p>
          <a:p>
            <a:pPr lvl="1"/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11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>
                <a:solidFill>
                  <a:srgbClr val="CD0000"/>
                </a:solidFill>
              </a:rPr>
              <a:t>Three </a:t>
            </a:r>
            <a:r>
              <a:rPr lang="en-US" altLang="en-US" sz="4000" dirty="0">
                <a:solidFill>
                  <a:srgbClr val="CD0000"/>
                </a:solidFill>
              </a:rPr>
              <a:t>Main Parts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600201"/>
            <a:ext cx="4038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 sz="32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3200" dirty="0"/>
          </a:p>
          <a:p>
            <a:r>
              <a:rPr lang="en-US" altLang="en-US" sz="3200" dirty="0">
                <a:latin typeface="+mj-lt"/>
              </a:rPr>
              <a:t>Topic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629400" y="1600201"/>
            <a:ext cx="2819400" cy="4525963"/>
          </a:xfrm>
        </p:spPr>
        <p:txBody>
          <a:bodyPr/>
          <a:lstStyle/>
          <a:p>
            <a:r>
              <a:rPr lang="en-US" altLang="en-US" sz="3200" dirty="0">
                <a:latin typeface="+mj-lt"/>
              </a:rPr>
              <a:t>Analysis</a:t>
            </a:r>
          </a:p>
          <a:p>
            <a:endParaRPr lang="en-US" altLang="en-US" sz="3200" dirty="0">
              <a:latin typeface="+mj-lt"/>
            </a:endParaRPr>
          </a:p>
          <a:p>
            <a:r>
              <a:rPr lang="en-US" altLang="en-US" sz="3200" dirty="0" smtClean="0">
                <a:latin typeface="+mj-lt"/>
              </a:rPr>
              <a:t>Explanation/Evidence</a:t>
            </a:r>
            <a:endParaRPr lang="en-US" altLang="en-US" sz="3200" dirty="0">
              <a:latin typeface="+mj-lt"/>
            </a:endParaRPr>
          </a:p>
          <a:p>
            <a:endParaRPr lang="en-US" altLang="en-US" sz="3200" dirty="0">
              <a:latin typeface="+mj-lt"/>
            </a:endParaRPr>
          </a:p>
          <a:p>
            <a:r>
              <a:rPr lang="en-US" altLang="en-US" sz="3200" dirty="0">
                <a:latin typeface="+mj-lt"/>
              </a:rPr>
              <a:t>Assertion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 flipH="1">
            <a:off x="3733800" y="1981200"/>
            <a:ext cx="2819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 flipH="1">
            <a:off x="3733800" y="3124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 flipH="1" flipV="1">
            <a:off x="3733800" y="3276600"/>
            <a:ext cx="2895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286000" y="4953000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chemeClr val="hlink"/>
                </a:solidFill>
                <a:latin typeface="Arial" panose="020B0604020202020204" pitchFamily="34" charset="0"/>
              </a:rPr>
              <a:t>Part 1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934200" y="4953000"/>
            <a:ext cx="182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chemeClr val="hlink"/>
                </a:solidFill>
                <a:latin typeface="Arial" panose="020B0604020202020204" pitchFamily="34" charset="0"/>
              </a:rPr>
              <a:t>Part 2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6019800" y="4648200"/>
            <a:ext cx="0" cy="1676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8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1573" y="282501"/>
            <a:ext cx="8229600" cy="57943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rgbClr val="CD0000"/>
                </a:solidFill>
              </a:rPr>
              <a:t>The Don’ts of Thesis Statements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094283"/>
            <a:ext cx="8229600" cy="48307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1. Write statements, not </a:t>
            </a:r>
            <a:r>
              <a:rPr lang="en-US" altLang="en-US" sz="1800" b="1" u="sng" dirty="0"/>
              <a:t>Announcements</a:t>
            </a:r>
            <a:r>
              <a:rPr lang="en-US" altLang="en-US" sz="1600" dirty="0"/>
              <a:t>!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 Examples of what not to do when starting an essay: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The subject of this paper will be… 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I want to talk about …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 In this essay I want to express…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 My opinion of fast food restaurants is…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This essay is about…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I want to explain the…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2. Avoid statements that are too </a:t>
            </a:r>
            <a:r>
              <a:rPr lang="en-US" altLang="en-US" sz="1600" b="1" u="sng" dirty="0"/>
              <a:t>BROAD</a:t>
            </a:r>
            <a:r>
              <a:rPr lang="en-US" altLang="en-US" sz="1600" dirty="0"/>
              <a:t>!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         Example – </a:t>
            </a:r>
            <a:r>
              <a:rPr lang="en-US" altLang="en-US" sz="1600" dirty="0">
                <a:solidFill>
                  <a:srgbClr val="008000"/>
                </a:solidFill>
              </a:rPr>
              <a:t>Men and women are very different.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3. Avoid statements that are too </a:t>
            </a:r>
            <a:r>
              <a:rPr lang="en-US" altLang="en-US" sz="1600" b="1" u="sng" dirty="0"/>
              <a:t>NARROW</a:t>
            </a:r>
            <a:r>
              <a:rPr lang="en-US" altLang="en-US" sz="1600" dirty="0"/>
              <a:t>!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         Example – </a:t>
            </a:r>
            <a:r>
              <a:rPr lang="en-US" altLang="en-US" sz="1600" dirty="0">
                <a:solidFill>
                  <a:srgbClr val="008000"/>
                </a:solidFill>
              </a:rPr>
              <a:t>In Canada, a person must be 18 </a:t>
            </a:r>
            <a:r>
              <a:rPr lang="en-US" altLang="en-US" sz="1600" dirty="0" err="1">
                <a:solidFill>
                  <a:srgbClr val="008000"/>
                </a:solidFill>
              </a:rPr>
              <a:t>yrs</a:t>
            </a:r>
            <a:r>
              <a:rPr lang="en-US" altLang="en-US" sz="1600" dirty="0">
                <a:solidFill>
                  <a:srgbClr val="008000"/>
                </a:solidFill>
              </a:rPr>
              <a:t> old in order to vote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008000"/>
                </a:solidFill>
              </a:rPr>
              <a:t>                          in the federal elections.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4. Write statements that contain </a:t>
            </a:r>
            <a:r>
              <a:rPr lang="en-US" altLang="en-US" sz="1600" b="1" u="sng" dirty="0"/>
              <a:t>only ONE IDEA!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         Example - </a:t>
            </a:r>
            <a:r>
              <a:rPr lang="en-US" altLang="en-US" sz="1600" dirty="0">
                <a:solidFill>
                  <a:srgbClr val="008000"/>
                </a:solidFill>
              </a:rPr>
              <a:t>Group work has many advantages, but at the same time it brings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008000"/>
                </a:solidFill>
              </a:rPr>
              <a:t>                          many difficulties.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008000"/>
                </a:solidFill>
              </a:rPr>
              <a:t>      </a:t>
            </a:r>
          </a:p>
        </p:txBody>
      </p:sp>
      <p:sp>
        <p:nvSpPr>
          <p:cNvPr id="18436" name="AutoShape 4"/>
          <p:cNvSpPr>
            <a:spLocks/>
          </p:cNvSpPr>
          <p:nvPr/>
        </p:nvSpPr>
        <p:spPr bwMode="auto">
          <a:xfrm>
            <a:off x="6629400" y="19812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239000" y="2286000"/>
            <a:ext cx="2590800" cy="6413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bg1"/>
                </a:solidFill>
              </a:rPr>
              <a:t>Don’t do this!  Ever! Bad…very bad!!</a:t>
            </a:r>
          </a:p>
        </p:txBody>
      </p:sp>
    </p:spTree>
    <p:extLst>
      <p:ext uri="{BB962C8B-B14F-4D97-AF65-F5344CB8AC3E}">
        <p14:creationId xmlns:p14="http://schemas.microsoft.com/office/powerpoint/2010/main" val="37188762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Algorithm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951742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Your algorithm must be implemented as code.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>
                <a:latin typeface="+mj-lt"/>
              </a:rPr>
              <a:t>Your algorithm must be </a:t>
            </a:r>
            <a:r>
              <a:rPr lang="en-US" dirty="0" smtClean="0">
                <a:latin typeface="+mj-lt"/>
              </a:rPr>
              <a:t>expressed as </a:t>
            </a:r>
            <a:r>
              <a:rPr lang="en-US" dirty="0" err="1" smtClean="0">
                <a:latin typeface="+mj-lt"/>
              </a:rPr>
              <a:t>pseudocode</a:t>
            </a:r>
            <a:r>
              <a:rPr lang="en-US" dirty="0" smtClean="0">
                <a:latin typeface="+mj-lt"/>
              </a:rPr>
              <a:t>.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The </a:t>
            </a:r>
            <a:r>
              <a:rPr lang="en-US" dirty="0" err="1" smtClean="0">
                <a:latin typeface="+mj-lt"/>
              </a:rPr>
              <a:t>pseudocode</a:t>
            </a:r>
            <a:r>
              <a:rPr lang="en-US" dirty="0" smtClean="0">
                <a:latin typeface="+mj-lt"/>
              </a:rPr>
              <a:t> must be analyzed </a:t>
            </a:r>
            <a:r>
              <a:rPr lang="en-US" dirty="0">
                <a:latin typeface="+mj-lt"/>
              </a:rPr>
              <a:t>for asymptotic </a:t>
            </a:r>
            <a:r>
              <a:rPr lang="en-US" dirty="0" smtClean="0">
                <a:latin typeface="+mj-lt"/>
              </a:rPr>
              <a:t>analysis.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asymptotic </a:t>
            </a:r>
            <a:r>
              <a:rPr lang="en-US" dirty="0" smtClean="0">
                <a:latin typeface="+mj-lt"/>
              </a:rPr>
              <a:t>analysis must be compared with empirical analysis (on real data).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EVERY step must be </a:t>
            </a:r>
            <a:r>
              <a:rPr lang="en-US" dirty="0">
                <a:latin typeface="+mj-lt"/>
              </a:rPr>
              <a:t>analyzed </a:t>
            </a:r>
            <a:r>
              <a:rPr lang="en-US" dirty="0" smtClean="0">
                <a:latin typeface="+mj-lt"/>
              </a:rPr>
              <a:t>asymptotically and empirically. (In this case everything that needs to be done to convert an NMEA GPS log in to a GPS trace.)</a:t>
            </a:r>
            <a:endParaRPr lang="en-US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Derivative Projects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073" y="936752"/>
            <a:ext cx="9834795" cy="543406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2000" dirty="0" smtClean="0">
                <a:latin typeface="+mj-lt"/>
              </a:rPr>
              <a:t>Would make sense to work on a related project to the group for the individual project: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Matching GPS trace with roads, trains, etc.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Predicting activity (is phone user running, driving, sleeping, walking, eating, etc.)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Co-traveler algorithms to find </a:t>
            </a:r>
            <a:r>
              <a:rPr lang="en-US" sz="2000" dirty="0">
                <a:latin typeface="+mj-lt"/>
              </a:rPr>
              <a:t>a</a:t>
            </a:r>
            <a:r>
              <a:rPr lang="en-US" sz="2000" dirty="0" smtClean="0">
                <a:latin typeface="+mj-lt"/>
              </a:rPr>
              <a:t>ssociates, friends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>
                <a:latin typeface="+mj-lt"/>
              </a:rPr>
              <a:t>GPS position jitter </a:t>
            </a:r>
            <a:r>
              <a:rPr lang="en-US" sz="2000" dirty="0" smtClean="0">
                <a:latin typeface="+mj-lt"/>
              </a:rPr>
              <a:t>removal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>
                <a:latin typeface="+mj-lt"/>
              </a:rPr>
              <a:t>GPS Map Matching problem</a:t>
            </a:r>
            <a:endParaRPr lang="en-US" sz="2000" dirty="0" smtClean="0">
              <a:latin typeface="+mj-lt"/>
            </a:endParaRP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GPS based Dating Engine? 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Hiding from </a:t>
            </a:r>
            <a:r>
              <a:rPr lang="en-US" sz="2000" dirty="0" err="1" smtClean="0">
                <a:latin typeface="+mj-lt"/>
              </a:rPr>
              <a:t>cel</a:t>
            </a:r>
            <a:r>
              <a:rPr lang="en-US" sz="2000" dirty="0" smtClean="0">
                <a:latin typeface="+mj-lt"/>
              </a:rPr>
              <a:t> phone tracking?</a:t>
            </a:r>
          </a:p>
          <a:p>
            <a:pPr marL="571500" indent="-571500">
              <a:lnSpc>
                <a:spcPct val="155000"/>
              </a:lnSpc>
              <a:buFont typeface="+mj-lt"/>
              <a:buAutoNum type="romanLcPeriod"/>
            </a:pPr>
            <a:r>
              <a:rPr lang="en-US" sz="2000" dirty="0" smtClean="0">
                <a:latin typeface="+mj-lt"/>
              </a:rPr>
              <a:t>Many more …..</a:t>
            </a:r>
          </a:p>
          <a:p>
            <a:pPr marL="0" indent="0">
              <a:lnSpc>
                <a:spcPct val="155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4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3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367" y="3206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D0000"/>
                </a:solidFill>
              </a:rPr>
              <a:t>Algorithms everywhere!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If it deals with data/information </a:t>
            </a:r>
            <a:r>
              <a:rPr lang="en-US" dirty="0">
                <a:latin typeface="+mj-lt"/>
              </a:rPr>
              <a:t>there are </a:t>
            </a:r>
            <a:r>
              <a:rPr lang="en-US" dirty="0" smtClean="0">
                <a:latin typeface="+mj-lt"/>
              </a:rPr>
              <a:t>algorithms in the background</a:t>
            </a:r>
          </a:p>
          <a:p>
            <a:r>
              <a:rPr lang="en-US" dirty="0" smtClean="0">
                <a:latin typeface="+mj-lt"/>
              </a:rPr>
              <a:t>If it’s on the Internet and changes/updates </a:t>
            </a:r>
            <a:r>
              <a:rPr lang="en-US" dirty="0">
                <a:latin typeface="+mj-lt"/>
              </a:rPr>
              <a:t>there are algorithms in the background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D0000"/>
                </a:solidFill>
              </a:rPr>
              <a:t>Step 1: Choose your topic</a:t>
            </a:r>
            <a:r>
              <a:rPr lang="en-US" dirty="0" smtClean="0">
                <a:solidFill>
                  <a:srgbClr val="CD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66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442912"/>
            <a:ext cx="4857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61" y="0"/>
            <a:ext cx="337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40" y="0"/>
            <a:ext cx="7730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59" y="0"/>
            <a:ext cx="342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7" y="542925"/>
            <a:ext cx="7515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35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124" y="1090586"/>
            <a:ext cx="2350175" cy="526576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Selected maps from Atlas of the Habitual by Tim Clark, </a:t>
            </a:r>
            <a:r>
              <a:rPr lang="en-US" dirty="0">
                <a:latin typeface="+mj-lt"/>
                <a:hlinkClick r:id="rId2"/>
              </a:rPr>
              <a:t>http://www.tlclark.com/atlasofthehabitual</a:t>
            </a:r>
            <a:r>
              <a:rPr lang="en-US" dirty="0" smtClean="0">
                <a:latin typeface="+mj-lt"/>
                <a:hlinkClick r:id="rId2"/>
              </a:rPr>
              <a:t>/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05" y="28367"/>
            <a:ext cx="5818542" cy="66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Code often available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951742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library(</a:t>
            </a:r>
            <a:r>
              <a:rPr lang="en-US" sz="1200" dirty="0" err="1">
                <a:latin typeface="+mj-lt"/>
              </a:rPr>
              <a:t>plotKML</a:t>
            </a:r>
            <a:r>
              <a:rPr lang="en-US" sz="1200" dirty="0" smtClean="0">
                <a:latin typeface="+mj-lt"/>
              </a:rPr>
              <a:t>) # </a:t>
            </a:r>
            <a:r>
              <a:rPr lang="en-US" sz="1200" dirty="0">
                <a:latin typeface="+mj-lt"/>
              </a:rPr>
              <a:t>GPX files downloaded from </a:t>
            </a:r>
            <a:r>
              <a:rPr lang="en-US" sz="1200" dirty="0" err="1">
                <a:latin typeface="+mj-lt"/>
              </a:rPr>
              <a:t>Runkeeper</a:t>
            </a:r>
            <a:endParaRPr lang="en-US" sz="1200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files &lt;- </a:t>
            </a:r>
            <a:r>
              <a:rPr lang="en-US" sz="1200" dirty="0" err="1">
                <a:latin typeface="+mj-lt"/>
              </a:rPr>
              <a:t>dir</a:t>
            </a:r>
            <a:r>
              <a:rPr lang="en-US" sz="1200" dirty="0">
                <a:latin typeface="+mj-lt"/>
              </a:rPr>
              <a:t>(pattern = "\\.gpx</a:t>
            </a:r>
            <a:r>
              <a:rPr lang="en-US" sz="1200" dirty="0" smtClean="0">
                <a:latin typeface="+mj-lt"/>
              </a:rPr>
              <a:t>") # </a:t>
            </a:r>
            <a:r>
              <a:rPr lang="en-US" sz="1200" dirty="0">
                <a:latin typeface="+mj-lt"/>
              </a:rPr>
              <a:t>Consolidate routes in one </a:t>
            </a:r>
            <a:r>
              <a:rPr lang="en-US" sz="1200" dirty="0" err="1">
                <a:latin typeface="+mj-lt"/>
              </a:rPr>
              <a:t>drata</a:t>
            </a:r>
            <a:r>
              <a:rPr lang="en-US" sz="1200" dirty="0">
                <a:latin typeface="+mj-lt"/>
              </a:rPr>
              <a:t> frame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index &lt;- c()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latitude &lt;- c()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longitude &lt;- c()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for (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 in 1:length(files)) 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route &lt;- </a:t>
            </a:r>
            <a:r>
              <a:rPr lang="en-US" sz="1200" dirty="0" err="1">
                <a:latin typeface="+mj-lt"/>
              </a:rPr>
              <a:t>readGPX</a:t>
            </a:r>
            <a:r>
              <a:rPr lang="en-US" sz="1200" dirty="0">
                <a:latin typeface="+mj-lt"/>
              </a:rPr>
              <a:t>(files[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location &lt;- </a:t>
            </a:r>
            <a:r>
              <a:rPr lang="en-US" sz="1200" dirty="0" err="1">
                <a:latin typeface="+mj-lt"/>
              </a:rPr>
              <a:t>route$tracks</a:t>
            </a:r>
            <a:r>
              <a:rPr lang="en-US" sz="1200" dirty="0">
                <a:latin typeface="+mj-lt"/>
              </a:rPr>
              <a:t>[[1]][[1</a:t>
            </a:r>
            <a:r>
              <a:rPr lang="en-US" sz="1200" dirty="0" smtClean="0">
                <a:latin typeface="+mj-lt"/>
              </a:rPr>
              <a:t>]]</a:t>
            </a:r>
            <a:endParaRPr lang="en-US" sz="1200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index &lt;- c(index, rep(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, dim(location)[1]))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latitude &lt;- c(latitude, </a:t>
            </a:r>
            <a:r>
              <a:rPr lang="en-US" sz="1200" dirty="0" err="1">
                <a:latin typeface="+mj-lt"/>
              </a:rPr>
              <a:t>location$lat</a:t>
            </a:r>
            <a:r>
              <a:rPr lang="en-US" sz="1200" dirty="0">
                <a:latin typeface="+mj-lt"/>
              </a:rPr>
              <a:t>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longitude &lt;- c(longitude, </a:t>
            </a:r>
            <a:r>
              <a:rPr lang="en-US" sz="1200" dirty="0" err="1" smtClean="0">
                <a:latin typeface="+mj-lt"/>
              </a:rPr>
              <a:t>location$lon</a:t>
            </a:r>
            <a:r>
              <a:rPr lang="en-US" sz="1200" dirty="0">
                <a:latin typeface="+mj-lt"/>
              </a:rPr>
              <a:t>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}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routes &lt;- </a:t>
            </a:r>
            <a:r>
              <a:rPr lang="en-US" sz="1200" dirty="0" err="1">
                <a:latin typeface="+mj-lt"/>
              </a:rPr>
              <a:t>data.frame</a:t>
            </a:r>
            <a:r>
              <a:rPr lang="en-US" sz="1200" dirty="0">
                <a:latin typeface="+mj-lt"/>
              </a:rPr>
              <a:t>(</a:t>
            </a:r>
            <a:r>
              <a:rPr lang="en-US" sz="1200" dirty="0" err="1">
                <a:latin typeface="+mj-lt"/>
              </a:rPr>
              <a:t>cbind</a:t>
            </a:r>
            <a:r>
              <a:rPr lang="en-US" sz="1200" dirty="0">
                <a:latin typeface="+mj-lt"/>
              </a:rPr>
              <a:t>(index, latitude, longitude</a:t>
            </a:r>
            <a:r>
              <a:rPr lang="en-US" sz="1200" dirty="0" smtClean="0">
                <a:latin typeface="+mj-lt"/>
              </a:rPr>
              <a:t>))</a:t>
            </a:r>
            <a:endParaRPr lang="en-US" sz="1200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# Map the routes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ids &lt;- unique(index)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plot(</a:t>
            </a:r>
            <a:r>
              <a:rPr lang="en-US" sz="1200" dirty="0" err="1">
                <a:latin typeface="+mj-lt"/>
              </a:rPr>
              <a:t>routes$longitude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latin typeface="+mj-lt"/>
              </a:rPr>
              <a:t>routes$latitude</a:t>
            </a:r>
            <a:r>
              <a:rPr lang="en-US" sz="1200" dirty="0">
                <a:latin typeface="+mj-lt"/>
              </a:rPr>
              <a:t>, type="n", axes=FALSE, </a:t>
            </a:r>
            <a:r>
              <a:rPr lang="en-US" sz="1200" dirty="0" err="1">
                <a:latin typeface="+mj-lt"/>
              </a:rPr>
              <a:t>xlab</a:t>
            </a:r>
            <a:r>
              <a:rPr lang="en-US" sz="1200" dirty="0">
                <a:latin typeface="+mj-lt"/>
              </a:rPr>
              <a:t>="", </a:t>
            </a:r>
            <a:r>
              <a:rPr lang="en-US" sz="1200" dirty="0" err="1">
                <a:latin typeface="+mj-lt"/>
              </a:rPr>
              <a:t>ylab</a:t>
            </a:r>
            <a:r>
              <a:rPr lang="en-US" sz="1200" dirty="0">
                <a:latin typeface="+mj-lt"/>
              </a:rPr>
              <a:t>="", main="", asp=1)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for (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 in 1:length(ids)) {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</a:t>
            </a:r>
            <a:r>
              <a:rPr lang="en-US" sz="1200" dirty="0" err="1">
                <a:latin typeface="+mj-lt"/>
              </a:rPr>
              <a:t>currRoute</a:t>
            </a:r>
            <a:r>
              <a:rPr lang="en-US" sz="1200" dirty="0">
                <a:latin typeface="+mj-lt"/>
              </a:rPr>
              <a:t> &lt;- subset(routes, index==ids[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	lines(</a:t>
            </a:r>
            <a:r>
              <a:rPr lang="en-US" sz="1200" dirty="0" err="1">
                <a:latin typeface="+mj-lt"/>
              </a:rPr>
              <a:t>currRoute$longitude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latin typeface="+mj-lt"/>
              </a:rPr>
              <a:t>currRoute$latitude</a:t>
            </a:r>
            <a:r>
              <a:rPr lang="en-US" sz="1200" dirty="0">
                <a:latin typeface="+mj-lt"/>
              </a:rPr>
              <a:t>, col="#00000020")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}</a:t>
            </a:r>
          </a:p>
          <a:p>
            <a:pPr marL="0" indent="0">
              <a:lnSpc>
                <a:spcPct val="155000"/>
              </a:lnSpc>
              <a:buNone/>
            </a:pPr>
            <a:endParaRPr lang="en-US" sz="1200" dirty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http://flowingdata.com/2014/02/05/where-people-run/</a:t>
            </a: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1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Location Data Is Being Used to Predict the Events You Will Want to Attend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106" y="5418811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 smtClean="0">
                <a:latin typeface="+mj-lt"/>
                <a:hlinkClick r:id="rId2"/>
              </a:rPr>
              <a:t>http</a:t>
            </a:r>
            <a:r>
              <a:rPr lang="en-US" sz="1400" dirty="0">
                <a:latin typeface="+mj-lt"/>
                <a:hlinkClick r:id="rId2"/>
              </a:rPr>
              <a:t>://www.technologyreview.com/view/526096/how-your-location-data-is-being-used-to-predict-the-events-you-will-want-to-attend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3" y="1843789"/>
            <a:ext cx="11225577" cy="27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GPS Data on Beijing Cabs Reveals the Cause of Traffic Jams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204" y="6078379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>
                <a:latin typeface="+mj-lt"/>
                <a:hlinkClick r:id="rId2"/>
              </a:rPr>
              <a:t>http://www.technologyreview.com/news/425553/gps-data-on-beijing-cabs-reveals-the-cause-of-traffic-jams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25" y="1476764"/>
            <a:ext cx="5249993" cy="42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A Driving Route Made Just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106" y="5965952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>
                <a:latin typeface="+mj-lt"/>
                <a:hlinkClick r:id="rId2"/>
              </a:rPr>
              <a:t>http://www.technologyreview.com/news/425271/a-driving-route-made-just-for-you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00" y="1191583"/>
            <a:ext cx="6239343" cy="41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4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829" y="6356348"/>
            <a:ext cx="10445646" cy="58883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where the </a:t>
            </a:r>
            <a:r>
              <a:rPr lang="en-US" dirty="0" smtClean="0">
                <a:latin typeface="+mj-lt"/>
              </a:rPr>
              <a:t>player shoots </a:t>
            </a:r>
            <a:r>
              <a:rPr lang="en-US" dirty="0">
                <a:latin typeface="+mj-lt"/>
              </a:rPr>
              <a:t>from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2" y="231143"/>
            <a:ext cx="4761326" cy="6125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55" y="202419"/>
            <a:ext cx="5021605" cy="61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0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Twitter </a:t>
            </a:r>
            <a:r>
              <a:rPr lang="en-US" sz="4000" dirty="0" err="1">
                <a:solidFill>
                  <a:srgbClr val="CD0000"/>
                </a:solidFill>
              </a:rPr>
              <a:t>Datastream</a:t>
            </a:r>
            <a:r>
              <a:rPr lang="en-US" sz="4000" dirty="0">
                <a:solidFill>
                  <a:srgbClr val="CD0000"/>
                </a:solidFill>
              </a:rPr>
              <a:t> Used to Predict Flu Outbreaks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106" y="6078378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>
                <a:latin typeface="+mj-lt"/>
                <a:hlinkClick r:id="rId2"/>
              </a:rPr>
              <a:t>http://www.technologyreview.com/view/520116/twitter-datastream-used-to-predict-flu-outbreaks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93" y="1177187"/>
            <a:ext cx="7868499" cy="44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0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Algorithmic 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879" y="5583702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>
                <a:latin typeface="+mj-lt"/>
                <a:hlinkClick r:id="rId2"/>
              </a:rPr>
              <a:t>http://www.technologyreview.com/view/426309/the-emerging-art-of-algorithmic-music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1372679"/>
            <a:ext cx="3828908" cy="3828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86" y="137267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en-US" sz="4000" dirty="0">
                <a:solidFill>
                  <a:srgbClr val="CD0000"/>
                </a:solidFill>
              </a:rPr>
              <a:t>Crime-Predicting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215" y="5688634"/>
            <a:ext cx="9280160" cy="892048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400" dirty="0">
                <a:latin typeface="+mj-lt"/>
                <a:hlinkClick r:id="rId2"/>
              </a:rPr>
              <a:t>http://www.technologyreview.com/news/428354/la-cops-embrace-crime-predicting-algorithm</a:t>
            </a:r>
            <a:r>
              <a:rPr lang="en-US" sz="1400" dirty="0" smtClean="0">
                <a:latin typeface="+mj-lt"/>
                <a:hlinkClick r:id="rId2"/>
              </a:rPr>
              <a:t>/</a:t>
            </a:r>
            <a:endParaRPr lang="en-US" sz="14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97" y="1352661"/>
            <a:ext cx="8398335" cy="41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D0000"/>
                </a:solidFill>
              </a:rPr>
              <a:t>Sharing Cascades on 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5861154"/>
            <a:ext cx="8980357" cy="41972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  <a:hlinkClick r:id="rId2"/>
              </a:rPr>
              <a:t>http://www.technologyreview.com/view/525821/the-curious-nature-of-sharing-cascades-on-facebook</a:t>
            </a:r>
            <a:r>
              <a:rPr lang="en-US" sz="1200" dirty="0" smtClean="0">
                <a:latin typeface="+mj-lt"/>
                <a:hlinkClick r:id="rId2"/>
              </a:rPr>
              <a:t>/</a:t>
            </a:r>
            <a:endParaRPr lang="en-US" sz="12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40" y="1785949"/>
            <a:ext cx="9900996" cy="28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D0000"/>
                </a:solidFill>
              </a:rPr>
              <a:t>Can Social Networks Be Generated Automatically?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102" y="6235908"/>
            <a:ext cx="8980357" cy="41972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  <a:hlinkClick r:id="rId2"/>
              </a:rPr>
              <a:t>http://www.technologyreview.com/news/418943/can-social-networks-be-generated-automatically</a:t>
            </a:r>
            <a:r>
              <a:rPr lang="en-US" sz="1200" dirty="0" smtClean="0">
                <a:latin typeface="+mj-lt"/>
                <a:hlinkClick r:id="rId2"/>
              </a:rPr>
              <a:t>/</a:t>
            </a:r>
            <a:endParaRPr lang="en-US" sz="12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85" y="903078"/>
            <a:ext cx="3164800" cy="53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D0000"/>
                </a:solidFill>
              </a:rPr>
              <a:t>Evolution of Automated Breaking News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1" y="6280880"/>
            <a:ext cx="8980357" cy="41972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  <a:hlinkClick r:id="rId2"/>
              </a:rPr>
              <a:t>http://www.technologyreview.com/view/525911/the-evolution-of-automated-breaking-news-stories</a:t>
            </a:r>
            <a:r>
              <a:rPr lang="en-US" sz="1200" dirty="0" smtClean="0">
                <a:latin typeface="+mj-lt"/>
                <a:hlinkClick r:id="rId2"/>
              </a:rPr>
              <a:t>/</a:t>
            </a:r>
            <a:endParaRPr lang="en-US" sz="12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28" y="984241"/>
            <a:ext cx="572532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D0000"/>
                </a:solidFill>
              </a:rPr>
              <a:t>Up Close on Baseball’s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1" y="6438274"/>
            <a:ext cx="8980357" cy="41972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  <a:hlinkClick r:id="rId2"/>
              </a:rPr>
              <a:t>http://</a:t>
            </a:r>
            <a:r>
              <a:rPr lang="en-US" sz="1200" dirty="0" smtClean="0">
                <a:latin typeface="+mj-lt"/>
                <a:hlinkClick r:id="rId2"/>
              </a:rPr>
              <a:t>nyti.ms/1jlxOTf</a:t>
            </a:r>
            <a:endParaRPr lang="en-US" sz="1200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35" y="1074877"/>
            <a:ext cx="8528310" cy="54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47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449" y="6061933"/>
            <a:ext cx="10445646" cy="58883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From New York Times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791" y="645585"/>
            <a:ext cx="7440063" cy="5363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80" y="537413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797" y="6295869"/>
            <a:ext cx="8980357" cy="41972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  <a:hlinkClick r:id="rId2"/>
              </a:rPr>
              <a:t>http://grantland.com/the-triangle/true-value-breaking-down-kevin-durants-past-present-and-future</a:t>
            </a:r>
            <a:r>
              <a:rPr lang="en-US" sz="1200" dirty="0" smtClean="0">
                <a:latin typeface="+mj-lt"/>
                <a:hlinkClick r:id="rId2"/>
              </a:rPr>
              <a:t>/</a:t>
            </a:r>
            <a:endParaRPr lang="en-US" sz="1200" dirty="0" smtClean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72" y="351956"/>
            <a:ext cx="8263797" cy="55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Project Ideas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951742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Twitter </a:t>
            </a:r>
            <a:r>
              <a:rPr lang="en-US" sz="1200" dirty="0" err="1">
                <a:latin typeface="+mj-lt"/>
              </a:rPr>
              <a:t>Datastream</a:t>
            </a:r>
            <a:r>
              <a:rPr lang="en-US" sz="1200" dirty="0">
                <a:latin typeface="+mj-lt"/>
              </a:rPr>
              <a:t> Used to Predict Flu Outbreaks http://techre.vu/GNaVrU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The Online Dating Engine that Assesses Your Taste In the Opposite Sex (And Whether They Find You... http://techre.vu/1ip18q3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How To Track Vehicles Using Speed Data Alone http://techre.vu/1dcucAD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Scientist Finds PageRank-Type Algorithm from the 1940s http://techre.vu/PSxDlo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Social Media Analysis Reveals The Complexities Of Syrian Conflict http://techre.vu/1aztehu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How Google Ranks Tweets http://techre.vu/XibJZn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The Emerging Art of Algorithmic Music http://techre.vu/Ln6TBS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Algorithm Measures Human Pecking Order http://techre.vu/KH0iRu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Algorithm Uses Photo Networks to Reveal Your Hometown http://techre.vu/VJwpvr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An Algorithm for Preserving Art http://techre.vu/VvBSA9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Algorithm Identifies Top Ten Technology News Trend Setters http://techre.vu/RkAwIw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>
                <a:latin typeface="+mj-lt"/>
              </a:rPr>
              <a:t>L.A. Cops Embrace Crime-Predicting Algorithm http://techre.vu/MMIZUb</a:t>
            </a: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  <a:p>
            <a:pPr marL="0" indent="0">
              <a:lnSpc>
                <a:spcPct val="155000"/>
              </a:lnSpc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58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602105"/>
            <a:ext cx="11380876" cy="57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Project Ideas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951742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Algorithm Predicts Circles of Friends Using Contacts Data http://techre.vu/TXE3LB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The Curious Nature of Sharing Cascades on Facebook http://techre.vu/1lhSInV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The Algorithms That Automatically Date Medieval Manuscripts http://techre.vu/10a5o5C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Will Twitter&amp;#039;s Ad Strategy Work? http://techre.vu/VrHCuO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Can Social Networks Be Generated Automatically? http://techre.vu/OB57zY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The Evolution of Automated Breaking News Stories http://techre.vu/1g3KbwO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“House of Cards” and Our Future of Algorithmic Programming http://techre.vu/Whlf0s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How Fruit Flies Could Improve Wireless Networking http://techre.vu/MCAYg5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 Driving Route Made Just for You http://techre.vu/VUx90R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GPS Data on Beijing Cabs Reveals the Cause of Traffic Jams http://techre.vu/Vqriun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 Useful Twitter Search? http://techre.vu/MrZ6FM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Algorithm Writes People’s Life Histories Using Twitter Stream http://</a:t>
            </a:r>
            <a:r>
              <a:rPr lang="en-US" sz="1200" dirty="0" smtClean="0"/>
              <a:t>techre.vu/1fcvcoZ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263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386" y="-133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D0000"/>
                </a:solidFill>
              </a:rPr>
              <a:t>Project Ideas</a:t>
            </a:r>
            <a:endParaRPr lang="en-US" sz="4000" dirty="0">
              <a:solidFill>
                <a:srgbClr val="CD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12" y="951742"/>
            <a:ext cx="9205209" cy="5164246"/>
          </a:xfrm>
        </p:spPr>
        <p:txBody>
          <a:bodyPr>
            <a:noAutofit/>
          </a:bodyPr>
          <a:lstStyle/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How Useful Is Personalized Search? http://techre.vu/PUiK24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What's Next for the Netflix Algorithms? http://techre.vu/Y9AUNh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Algorithm Fixes Weather Radar Images Distorted by Wi-Fi http://techre.vu/1oyv9FS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Mesmerizing Maps of Where People Jog Reveal Something Odd: A City's Rich and Poor Neighborhoods by @</a:t>
            </a:r>
            <a:r>
              <a:rPr lang="en-US" sz="1200" dirty="0" err="1"/>
              <a:t>thetomzone</a:t>
            </a:r>
            <a:r>
              <a:rPr lang="en-US" sz="1200" dirty="0"/>
              <a:t> http://mic.cm/1c6D85w 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Up Close on Baseball’s Borders http://nyti.ms/1jlxOTf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How Your Location Data Is Being Used to Predict the Events You Will Want to Attend http://techre.vu/1frS3w2 &gt;@</a:t>
            </a:r>
            <a:r>
              <a:rPr lang="en-US" sz="1200" dirty="0" err="1"/>
              <a:t>TechReview</a:t>
            </a:r>
            <a:endParaRPr lang="en-US" sz="1200" dirty="0"/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Visualizing 15 Years Of Acquisitions By Apple, Google, Yahoo, Amazon, And Facebook http://techcrunch.com/2014/02/25/the-age-of-acquisitions/?ncid=twittersocialshare via @</a:t>
            </a:r>
            <a:r>
              <a:rPr lang="en-US" sz="1200" dirty="0" err="1"/>
              <a:t>techcrunch</a:t>
            </a:r>
            <a:endParaRPr lang="en-US" sz="1200" dirty="0"/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This Map Of Planes In The Air Right Now For Thanksgiving Will Blow Your Mind http://www.buzzfeed.com/samir/this-map-of-planes-in-the-air-right-now-will-blow-your-mind via @</a:t>
            </a:r>
            <a:r>
              <a:rPr lang="en-US" sz="1200" dirty="0" err="1"/>
              <a:t>samir</a:t>
            </a:r>
            <a:r>
              <a:rPr lang="en-US" sz="1200" dirty="0"/>
              <a:t> @</a:t>
            </a:r>
            <a:r>
              <a:rPr lang="en-US" sz="1200" dirty="0" err="1"/>
              <a:t>buzzfeed</a:t>
            </a:r>
            <a:endParaRPr lang="en-US" sz="1200" dirty="0"/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How to Burst the &amp;</a:t>
            </a:r>
            <a:r>
              <a:rPr lang="en-US" sz="1200" dirty="0" err="1"/>
              <a:t>quot;Filter</a:t>
            </a:r>
            <a:r>
              <a:rPr lang="en-US" sz="1200" dirty="0"/>
              <a:t> </a:t>
            </a:r>
            <a:r>
              <a:rPr lang="en-US" sz="1200" dirty="0" err="1"/>
              <a:t>Bubble&amp;quot</a:t>
            </a:r>
            <a:r>
              <a:rPr lang="en-US" sz="1200" dirty="0"/>
              <a:t>; that Protects Us from Opposing Views http://techre.vu/IkEb9W &gt;@</a:t>
            </a:r>
            <a:r>
              <a:rPr lang="en-US" sz="1200" dirty="0" err="1"/>
              <a:t>TechReview</a:t>
            </a:r>
            <a:endParaRPr lang="en-US" sz="1200" dirty="0"/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An incredibly detailed map of where Americans are moving: http://gizmo.do/QTWGJdd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This incredibly detailed interactive map shows just how racially polarized the United States is http://bit.ly/1cHa20P</a:t>
            </a:r>
          </a:p>
          <a:p>
            <a:pPr marL="0" indent="0">
              <a:lnSpc>
                <a:spcPct val="155000"/>
              </a:lnSpc>
              <a:buNone/>
            </a:pPr>
            <a:r>
              <a:rPr lang="en-US" sz="1200" dirty="0"/>
              <a:t>The Science of Familiar Strangers: Society’s Hidden Social Network http://techre.vu/159MFWB &gt;@</a:t>
            </a:r>
            <a:r>
              <a:rPr lang="en-US" sz="1200" dirty="0" err="1"/>
              <a:t>TechReview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74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6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946" y="6132642"/>
            <a:ext cx="10445646" cy="58883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GPS traces collected by Aaron </a:t>
            </a:r>
            <a:r>
              <a:rPr lang="en-US" dirty="0" err="1">
                <a:latin typeface="+mj-lt"/>
              </a:rPr>
              <a:t>Parecki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aaronparecki.com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94" y="305788"/>
            <a:ext cx="7143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7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124" y="1090586"/>
            <a:ext cx="2350175" cy="526576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Selected maps from Atlas of the Habitual by Tim Clark, </a:t>
            </a:r>
            <a:r>
              <a:rPr lang="en-US" dirty="0">
                <a:latin typeface="+mj-lt"/>
                <a:hlinkClick r:id="rId2"/>
              </a:rPr>
              <a:t>http://www.tlclark.com/atlasofthehabitual</a:t>
            </a:r>
            <a:r>
              <a:rPr lang="en-US" dirty="0" smtClean="0">
                <a:latin typeface="+mj-lt"/>
                <a:hlinkClick r:id="rId2"/>
              </a:rPr>
              <a:t>/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05" y="28367"/>
            <a:ext cx="5818542" cy="66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58" y="0"/>
            <a:ext cx="960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9B1A-B0D5-4273-B5CB-1A2132CACC25}" type="slidenum">
              <a:rPr lang="en-US"/>
              <a:pPr/>
              <a:t>9</a:t>
            </a:fld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331" y="6356350"/>
            <a:ext cx="10445646" cy="58883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Trulia</a:t>
            </a:r>
            <a:r>
              <a:rPr lang="en-US" dirty="0">
                <a:latin typeface="+mj-lt"/>
              </a:rPr>
              <a:t> Local, </a:t>
            </a: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www.trulia.com/local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260350"/>
            <a:ext cx="71437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1418</Words>
  <Application>Microsoft Macintosh PowerPoint</Application>
  <PresentationFormat>Widescreen</PresentationFormat>
  <Paragraphs>230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Calibri Light</vt:lpstr>
      <vt:lpstr>ＭＳ Ｐゴシック</vt:lpstr>
      <vt:lpstr>Tahoma</vt:lpstr>
      <vt:lpstr>Wingdings</vt:lpstr>
      <vt:lpstr>Arial</vt:lpstr>
      <vt:lpstr>Office Theme</vt:lpstr>
      <vt:lpstr>Research How To</vt:lpstr>
      <vt:lpstr>Topics</vt:lpstr>
      <vt:lpstr>Algorithms everywhere!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 Projects </vt:lpstr>
      <vt:lpstr>What you will do?</vt:lpstr>
      <vt:lpstr>Suggested Organization of a Research Paper</vt:lpstr>
      <vt:lpstr>Data Sources</vt:lpstr>
      <vt:lpstr>Keep Track of your Sources.</vt:lpstr>
      <vt:lpstr>Find a Topic</vt:lpstr>
      <vt:lpstr>Topic</vt:lpstr>
      <vt:lpstr>Algorithm Idea</vt:lpstr>
      <vt:lpstr>Getting NMEA/GPS data</vt:lpstr>
      <vt:lpstr>Three Main Parts</vt:lpstr>
      <vt:lpstr>Three Main Parts</vt:lpstr>
      <vt:lpstr>The Don’ts of Thesis Statements</vt:lpstr>
      <vt:lpstr>Algorithm</vt:lpstr>
      <vt:lpstr>Derivative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often available</vt:lpstr>
      <vt:lpstr>Location Data Is Being Used to Predict the Events You Will Want to Attend</vt:lpstr>
      <vt:lpstr>GPS Data on Beijing Cabs Reveals the Cause of Traffic Jams</vt:lpstr>
      <vt:lpstr>A Driving Route Made Just for You</vt:lpstr>
      <vt:lpstr>Twitter Datastream Used to Predict Flu Outbreaks</vt:lpstr>
      <vt:lpstr>Algorithmic Music</vt:lpstr>
      <vt:lpstr>Crime-Predicting Algorithm</vt:lpstr>
      <vt:lpstr>Sharing Cascades on Facebook</vt:lpstr>
      <vt:lpstr>Can Social Networks Be Generated Automatically?</vt:lpstr>
      <vt:lpstr>Evolution of Automated Breaking News Stories</vt:lpstr>
      <vt:lpstr>Up Close on Baseball’s Borders</vt:lpstr>
      <vt:lpstr>PowerPoint Presentation</vt:lpstr>
      <vt:lpstr>PowerPoint Presentation</vt:lpstr>
      <vt:lpstr>Project Ideas</vt:lpstr>
      <vt:lpstr>Project Ideas</vt:lpstr>
      <vt:lpstr>Project Ideas</vt:lpstr>
    </vt:vector>
  </TitlesOfParts>
  <Company>CCIS - Northeastern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 Brown</dc:creator>
  <cp:lastModifiedBy>Microsoft Office User</cp:lastModifiedBy>
  <cp:revision>279</cp:revision>
  <dcterms:created xsi:type="dcterms:W3CDTF">2013-09-03T20:38:17Z</dcterms:created>
  <dcterms:modified xsi:type="dcterms:W3CDTF">2018-01-22T06:18:54Z</dcterms:modified>
</cp:coreProperties>
</file>